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</p:sldIdLst>
  <p:sldSz cy="5143500" cx="9144000"/>
  <p:notesSz cx="6858000" cy="9144000"/>
  <p:embeddedFontLst>
    <p:embeddedFont>
      <p:font typeface="Montserrat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slide" Target="slides/slide29.xml"/><Relationship Id="rId12" Type="http://schemas.openxmlformats.org/officeDocument/2006/relationships/slide" Target="slides/slide6.xml"/><Relationship Id="rId34" Type="http://schemas.openxmlformats.org/officeDocument/2006/relationships/slide" Target="slides/slide28.xml"/><Relationship Id="rId15" Type="http://schemas.openxmlformats.org/officeDocument/2006/relationships/slide" Target="slides/slide9.xml"/><Relationship Id="rId37" Type="http://schemas.openxmlformats.org/officeDocument/2006/relationships/font" Target="fonts/Montserrat-bold.fntdata"/><Relationship Id="rId14" Type="http://schemas.openxmlformats.org/officeDocument/2006/relationships/slide" Target="slides/slide8.xml"/><Relationship Id="rId36" Type="http://schemas.openxmlformats.org/officeDocument/2006/relationships/font" Target="fonts/Montserrat-regular.fntdata"/><Relationship Id="rId17" Type="http://schemas.openxmlformats.org/officeDocument/2006/relationships/slide" Target="slides/slide11.xml"/><Relationship Id="rId39" Type="http://schemas.openxmlformats.org/officeDocument/2006/relationships/font" Target="fonts/Montserrat-boldItalic.fntdata"/><Relationship Id="rId16" Type="http://schemas.openxmlformats.org/officeDocument/2006/relationships/slide" Target="slides/slide10.xml"/><Relationship Id="rId38" Type="http://schemas.openxmlformats.org/officeDocument/2006/relationships/font" Target="fonts/Montserrat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gif>
</file>

<file path=ppt/media/image13.gif>
</file>

<file path=ppt/media/image14.gif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2020.stateofjs.com/en-US/technologies/front-end-frameworks/" TargetMode="Externa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ru.reactjs.org/" TargetMode="Externa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ru.stackoverflow.com/questions/585432/%D0%A0%D0%B0%D0%B7%D0%BD%D0%B8%D1%86%D0%B0-%D0%BC%D0%B5%D0%B6%D0%B4%D1%83-%D1%84%D1%80%D1%8D%D0%B9%D0%BC%D0%B2%D0%BE%D1%80%D0%BA%D0%BE%D0%BC-%D0%B1%D0%B8%D0%B1%D0%BB%D0%B8%D0%BE%D1%82%D0%B5%D0%BA%D0%BE%D0%B9-%D0%B8-api" TargetMode="External"/><Relationship Id="rId3" Type="http://schemas.openxmlformats.org/officeDocument/2006/relationships/hyperlink" Target="https://stackoverflow.com/questions/148747/what-is-the-difference-between-a-framework-and-a-library" TargetMode="Externa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nodejs.org/en/" TargetMode="Externa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1d806efd8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f1d806efd8_2_7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f1d806efd8_2_1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7" name="Google Shape;197;gf1d806efd8_2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Представим абстрактный сайт-фотохостинг, где есть только одна страница — список всех фото из базы. Бэкенд данного сайта занимается только хранением контента и передачей его клиенту. На клиенте поставим фреймворк, который будет получать данные и специальный набор инструкций для отрисовки данных — шаблон. Данный фреймворк будет ответственен за: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подстановку данных в шаблон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реализацию бизнес-логики (логика манипулирования страницей)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применение стилей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gf1d806efd8_2_132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f1d806efd8_2_13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05" name="Google Shape;205;gf1d806efd8_2_1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Слово “реактивные” в названии несет особый смысл: это значит, что интерфейс приложения автоматически изменяется при изменении данных. Например, если на нашем фотохостинге есть заголовок с количеством фото, то при получении новой порции данных с сервера значение текста в заголовке автоматически увеличится без участия программиста.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6" name="Google Shape;206;gf1d806efd8_2_13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f1d806efd8_2_14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3" name="Google Shape;213;gf1d806efd8_2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Так как фронтенд теперь зависит только от приходящих данных, любое веб-приложение может быть представлено как: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бэкенд на любом языке отдает данные по запросу в формате JSON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фронтенд на каком-либо реактивном фреймворке получает данные и осуществляет рендеринг</a:t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f1d806efd8_2_14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f1d806efd8_2_15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1" name="Google Shape;221;gf1d806efd8_2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Познакомившись с понятием реактивного фреймворка, введем также концепции, которые часто неразрывно связаны с этими фреймворками.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   SPA (Single Page Application, или “одностраничное приложение”) — это веб-приложение, размещенное на одной HTML-странице, которое в процессе взаимодействия с пользователем динамически переписывает текущую страницу с помощью JavaScript. Важно отметить, что SPA загружает весь необходимый код вместе с загрузкой самой страницы.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gf1d806efd8_2_15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f1d806efd8_2_16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9" name="Google Shape;229;gf1d806efd8_2_1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Вспомним, как писались веб-приложения раньше. Обычно это было несколько HTML-страниц, которые либо лежали на сервере в виде статичных файлов, либо генерировались на сервере с помощью шаблонизатора (например, с помощью PHP или Django). Если пользователь переходит на страницу профиля, то сервер генерирует для него отдельную HTML-страницу и отправляет по сети.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gf1d806efd8_2_160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f1d806efd8_2_1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f1d806efd8_2_1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Объясним разницу между этими подходами ниже.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Слева — обычный сайт, справа — SPA-приложение.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gf1d806efd8_2_16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f1d806efd8_2_1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44" name="Google Shape;244;gf1d806efd8_2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Кнопки снизу меняют цвета всех квадратов на выбранный цвет. Нажмем на зеленую кнопку.</a:t>
            </a:r>
            <a:endParaRPr/>
          </a:p>
        </p:txBody>
      </p:sp>
      <p:sp>
        <p:nvSpPr>
          <p:cNvPr id="245" name="Google Shape;245;gf1d806efd8_2_17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f1d806efd8_2_18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1" name="Google Shape;251;gf1d806efd8_2_1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Разница в поведении проявляется во взаимодействии с сервером:</a:t>
            </a:r>
            <a:endParaRPr/>
          </a:p>
        </p:txBody>
      </p:sp>
      <p:sp>
        <p:nvSpPr>
          <p:cNvPr id="252" name="Google Shape;252;gf1d806efd8_2_18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f1d806efd8_2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gf1d806efd8_2_18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f1d806efd8_2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gf1d806efd8_2_19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f1d806efd8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f1d806efd8_2_8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f1d806efd8_2_20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0" name="Google Shape;270;gf1d806efd8_2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Страница обычного сайта обновится после получения ответа от сервера, так как он отдает целиком новый HTML-файл. В SPA-приложении фреймворк сам динамически перерисовывает содержимое в зависимости от ответа сервера.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1" name="Google Shape;271;gf1d806efd8_2_20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f1d806efd8_2_2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7" name="Google Shape;277;gf1d806efd8_2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Сформулируем основные преимущества SPA: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не требуется server-side рендеринг;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сайт — это набор статических файлов (html, js, css, картинки, шрифты), которые лежат на CDN;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нет затрат на масштабирование фронтенда;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8" name="Google Shape;278;gf1d806efd8_2_2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f1d806efd8_2_21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85" name="Google Shape;285;gf1d806efd8_2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код фронтенда локализован в одном проекте (раньше часть кода лежала на сервере в виде логики шаблонизации, а остальная часть на клиенте);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уменьшение затрат на разработку бэкенда (ведь нужно разработать только API);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уменьшение нагрузки на бэкенд (ведь мы посылаем только API запросы);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6" name="Google Shape;286;gf1d806efd8_2_21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f1d806efd8_2_2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3" name="Google Shape;293;gf1d806efd8_2_2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На данный момент рынок делят 3 технологии для создания SPA: React, Vue и Angular (Svelte набирает популярность, но еще не входит в “большую тройку”). В последнем исследовании </a:t>
            </a:r>
            <a:r>
              <a:rPr b="0" i="0" lang="ru" sz="1200" u="sng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State of JS</a:t>
            </a: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представлен их рейтинг по распространенности в проектах: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Мы не будем их сравнивать, но отметим основные сильные стороны React, которые сделали его самой популярной технологией для создания SPA-приложений.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f1d806efd8_2_2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f1d806efd8_2_23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1" name="Google Shape;301;gf1d806efd8_2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React — это декларативная, эффективная и гибкая JavaScript библиотека для создания пользовательских интерфейсов. Она позволяет вам собирать сложный UI из маленьких изолированных кусочков кода, называемых “компонентами” (именно так написано в </a:t>
            </a:r>
            <a:r>
              <a:rPr b="0" i="0" lang="ru" sz="1200" u="sng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документации</a:t>
            </a: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). Ее разработала компания Facebook в 2013 году.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f1d806efd8_2_233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gf1d806efd8_2_24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gf1d806efd8_2_2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Может возникнуть вопрос, почему же он назван библиотекой, если до этого, говоря об SPA, мы постоянно использовали термин “фреймворк”. На самом деле, это действительно так и называть React фреймворком — это ошибка. Это объясняется тем, что React ответственен только за представление (отрисовку) данных. Если вы знакомы с аббревиатурами MVC или MVVM, то React — это лишь буква V в них. Если же нет, то достаточно понять следующее: React выполняет только одну задачу — отрисовать компоненты UI, которые оперируют данными вашего приложения. Он не обязывает разработчика соблюдать четкую структуру проекта и не предоставляет каркас проекта, как все фреймворки.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Немного о разнице между библиотекой и фреймворком: </a:t>
            </a:r>
            <a:r>
              <a:rPr b="0" i="0" lang="ru" sz="1200" u="sng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ru</a:t>
            </a: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</a:t>
            </a:r>
            <a:r>
              <a:rPr b="0" i="0" lang="ru" sz="1200" u="sng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eng</a:t>
            </a: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Однако на практике в речи React часто называют фреймворком, так как подразумевают еще и его экосистему, например, связку React+react-router-dom+Redux.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1" name="Google Shape;311;gf1d806efd8_2_24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f1d806efd8_2_24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9" name="Google Shape;319;gf1d806efd8_2_2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У React есть несколько важных преимуществ: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Компонентный подход. Компонент в React — это основной строительный блок для создания фрагментов HTML-кода, подходящих для повторного использования.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Предоставляет удобный слой абстракции, избавляя от необходимости работать с DOM напрямую.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Универсальность: React можно использовать на сервере и при разработке мобильных приложений.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Очень большое сообщество и поддержка крупной компании Facebook.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Как следствие пункта 4, большой набор готовых библиотек на все случаи жизни.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   Перейдем к рассмотрению React на практике.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gf1d806efd8_2_24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1d806efd8_2_25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7" name="Google Shape;327;gf1d806efd8_2_2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Чтобы начать создавать приложения на React, необходимо установить </a:t>
            </a:r>
            <a:r>
              <a:rPr b="0" i="0" lang="ru" sz="1200" u="sng" strike="noStrike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NodeJS и npm</a:t>
            </a: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Помимо этого, необходимо быть знакомым с понятиями HTML, CSS, JavaScript и знать некоторые особенности нового синтаксиса JavaScript ES6+ (памятка по ним в отдельном конспекте).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f1d806efd8_2_256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f1d806efd8_2_26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7" name="Google Shape;337;gf1d806efd8_2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Для новичков готовый каркас React-приложения помогает создать утилита create-react-app. Все, что нужно сделать, чтобы создать новый проект, — это написать в терминале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Приложение будет доступно по адресу http://localhost:3000.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Create React App не обрабатывает бэкенд логику или базы данных, он только предоставляет команды для сборки фронтенда, поэтому вы можете использовать его с любым бэкэндом. “Под капотом” используются Babel и webpack, но вам не нужно ничего знать о них.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 этого момента и начнем постигать React на практике.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gf1d806efd8_2_26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f1d806efd8_2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gf1d806efd8_2_27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f1d806efd8_2_8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f1d806efd8_2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По историческим причинам все браузеры на всех платформах понимают лишь 3 технологии. На базовом уровне вы с ними уже знакомы: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HTML — язык разметки, отвечает за структуру страницы;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CSS — язык стилей, отвечает за стили страницы, ее оформление;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JavaScript — язык программирования, отвечает за клиентское взаимодействие со страницей.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f1d806efd8_2_88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f1d806efd8_2_97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2" name="Google Shape;152;gf1d806efd8_2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На текущий момент последнюю версию языка JavaScript описывает спецификация ECMAScript 2020. Несмотря на множество полезных нововведений, начиная с версии ES6, “чистый” JavaScript все еще считается не очень эффективным способом разработать большое и поддерживаемое приложение с грамотной архитектурой. Главная причина этого — необходимость писать много boilerplate кода, а также необходимость проектирования, тонкой настройки, а затем и тестирования множества составляющих приложения: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управление состоянием;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роутинг;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шаблонизация;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разделение на компоненты.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f1d806efd8_2_97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f1d806efd8_2_10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9" name="Google Shape;159;gf1d806efd8_2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Использование современных библиотек или фреймворков, таких как React, Vue и Angular значительно упрощает процесс разработки, так как они предоставляют готовую реализацию для большинства повседневных задач.</a:t>
            </a:r>
            <a:endParaRPr b="0" i="0" sz="1200" u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Первым крупным шагом на пути упрощения JavaScript-кода стала библиотека jQuery, которая позволила лаконично выполнять операции над DOM-элементами, работать с анимациями и AJAX.</a:t>
            </a:r>
            <a:endParaRPr/>
          </a:p>
        </p:txBody>
      </p:sp>
      <p:sp>
        <p:nvSpPr>
          <p:cNvPr id="160" name="Google Shape;160;gf1d806efd8_2_104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f1d806efd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f1d806efd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f1d806efd8_2_111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5" name="Google Shape;175;gf1d806efd8_2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jQuery стала настолько популярной, что только в 2021 году, согласно данным StackOverflow, React смог обогнать jQuery по распространенности.</a:t>
            </a:r>
            <a:endParaRPr/>
          </a:p>
        </p:txBody>
      </p:sp>
      <p:sp>
        <p:nvSpPr>
          <p:cNvPr id="176" name="Google Shape;176;gf1d806efd8_2_111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f1d806efd8_2_11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2" name="Google Shape;182;gf1d806efd8_2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С появлением тысяч новых библиотек, а также css-фреймворков (вспомним Bootstrap) разрозненность технологического стека в вебе стала серьезной проблемой. Нужно не только выучить десяток технологий, используемых на текущем проекте, но и правильно интегрировать их в одну работающую систему. Конечно же, процесс разработки нужно было как-то стандартизировать.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3" name="Google Shape;183;gf1d806efd8_2_119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f1d806efd8_2_12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9" name="Google Shape;189;gf1d806efd8_2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ru" sz="12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В 2009 году, с релизом NodeJS, JavaScript переживал бурный рост, и следующей эволюционной ступенью языка стали реактивные фреймворки. Их развитие началось с простой идеи: если большая часть фронтенд-приложений управляет только ограниченным набором шаблонов, можно отделить слой представления данных от слоя данных. Поясним на примере. 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gf1d806efd8_2_125:notes"/>
          <p:cNvSpPr txBox="1"/>
          <p:nvPr>
            <p:ph idx="12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итульный слайд" type="title">
  <p:cSld name="TITLE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объект" type="obj">
  <p:cSld name="OBJEC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раздела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722313" y="3305175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Два объекта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457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48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Сравнение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45025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45025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Только заголовок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Пустой слайд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Объект с подписью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457200" y="1076325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Рисунок с подписью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1792288" y="3600450"/>
            <a:ext cx="5486400" cy="425053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1792288" y="4025503"/>
            <a:ext cx="5486400" cy="6036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Заголовок и вертикальный текст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874764" y="-1217414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Вертикальный заголовок и текст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463778" y="1371600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9BBB59">
                <a:alpha val="20000"/>
              </a:srgbClr>
            </a:gs>
            <a:gs pos="50000">
              <a:srgbClr val="C2D59B">
                <a:alpha val="20000"/>
              </a:srgbClr>
            </a:gs>
            <a:gs pos="100000">
              <a:srgbClr val="4F6128">
                <a:alpha val="20000"/>
              </a:srgbClr>
            </a:gs>
          </a:gsLst>
          <a:lin ang="5400000" scaled="0"/>
        </a:gra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transition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5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gif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3.gif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4.gif"/><Relationship Id="rId4" Type="http://schemas.openxmlformats.org/officeDocument/2006/relationships/image" Target="../media/image21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8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ctrTitle"/>
          </p:nvPr>
        </p:nvSpPr>
        <p:spPr>
          <a:xfrm>
            <a:off x="685800" y="549569"/>
            <a:ext cx="7772400" cy="1102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01 Начало работы с React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25"/>
          <p:cNvSpPr txBox="1"/>
          <p:nvPr>
            <p:ph idx="1" type="subTitle"/>
          </p:nvPr>
        </p:nvSpPr>
        <p:spPr>
          <a:xfrm>
            <a:off x="864150" y="3828900"/>
            <a:ext cx="7415700" cy="1314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Разработка интернет-приложений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ct val="100000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06.10.2021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2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8737" y="1858775"/>
            <a:ext cx="4926525" cy="1654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4"/>
          <p:cNvSpPr txBox="1"/>
          <p:nvPr>
            <p:ph type="title"/>
          </p:nvPr>
        </p:nvSpPr>
        <p:spPr>
          <a:xfrm>
            <a:off x="500034" y="53561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Сайт-фотохостинг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1" name="Google Shape;201;p3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2" name="Google Shape;202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79438" y="868875"/>
            <a:ext cx="4070774" cy="4172224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Почему «реактивные»?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9" name="Google Shape;209;p35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Интерфейс приложения </a:t>
            </a:r>
            <a:r>
              <a:rPr b="1" lang="ru">
                <a:latin typeface="Montserrat"/>
                <a:ea typeface="Montserrat"/>
                <a:cs typeface="Montserrat"/>
                <a:sym typeface="Montserrat"/>
              </a:rPr>
              <a:t>автоматически изменяется </a:t>
            </a: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при изменении данных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0" name="Google Shape;210;p3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6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Веб-приложения теперь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7" name="Google Shape;217;p3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8" name="Google Shape;218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010363" y="1364684"/>
            <a:ext cx="5123254" cy="3402582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  <p:transition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37"/>
          <p:cNvSpPr txBox="1"/>
          <p:nvPr>
            <p:ph idx="1" type="body"/>
          </p:nvPr>
        </p:nvSpPr>
        <p:spPr>
          <a:xfrm>
            <a:off x="457196" y="1372802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SPA (</a:t>
            </a:r>
            <a:r>
              <a:rPr i="1" lang="ru" sz="2800">
                <a:latin typeface="Montserrat"/>
                <a:ea typeface="Montserrat"/>
                <a:cs typeface="Montserrat"/>
                <a:sym typeface="Montserrat"/>
              </a:rPr>
              <a:t>Single Page Application</a:t>
            </a: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, или “</a:t>
            </a:r>
            <a:r>
              <a:rPr i="1" lang="ru" sz="2800">
                <a:latin typeface="Montserrat"/>
                <a:ea typeface="Montserrat"/>
                <a:cs typeface="Montserrat"/>
                <a:sym typeface="Montserrat"/>
              </a:rPr>
              <a:t>одностраничное приложение</a:t>
            </a: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”) — это веб-приложение, размещенное на одной HTML-странице, которое в процессе взаимодействия с пользователем динамически переписывает текущую страницу с помощью JavaScript.</a:t>
            </a:r>
            <a:endParaRPr sz="2800"/>
          </a:p>
        </p:txBody>
      </p:sp>
      <p:sp>
        <p:nvSpPr>
          <p:cNvPr id="226" name="Google Shape;226;p37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Понятие SPA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/>
          </a:p>
        </p:txBody>
      </p:sp>
      <p:pic>
        <p:nvPicPr>
          <p:cNvPr descr="https://www.filepicker.io/api/file/t71hovYWS6W2DEg3KnI9" id="233" name="Google Shape;233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536019" y="103523"/>
            <a:ext cx="4071966" cy="4936475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  <p:transition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SPA vs обычный сайт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3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Single Page Application: вы сделали для сервиса и статический сайт, и одностраничное приложение" id="241" name="Google Shape;241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6110" y="1373473"/>
            <a:ext cx="8131776" cy="2884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Single Page Application: на первый взгляд, разницы между сайтом и приложением нет" id="248" name="Google Shape;248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1094538"/>
            <a:ext cx="8329651" cy="29544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4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Сайт-приложение: сайт и одностраничное приложение ведут себя по-разному" id="255" name="Google Shape;255;p4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411" y="352139"/>
            <a:ext cx="7483176" cy="44392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4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Сайт-приложение: сайт и одностраничное приложение ведут себя по-разному" id="261" name="Google Shape;261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09986" y="399339"/>
            <a:ext cx="7324022" cy="4344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Сайт-приложение: сайт и одностраничное приложение ведут себя по-разному" id="267" name="Google Shape;267;p4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13424" y="342064"/>
            <a:ext cx="7517150" cy="4459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План урока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457200" y="13525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Реактивные фреймворки JavaScript;</a:t>
            </a:r>
            <a:br>
              <a:rPr lang="ru" sz="2800">
                <a:latin typeface="Montserrat"/>
                <a:ea typeface="Montserrat"/>
                <a:cs typeface="Montserrat"/>
                <a:sym typeface="Montserrat"/>
              </a:rPr>
            </a:b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Понятие SPA;</a:t>
            </a:r>
            <a:br>
              <a:rPr lang="ru" sz="2800">
                <a:latin typeface="Montserrat"/>
                <a:ea typeface="Montserrat"/>
                <a:cs typeface="Montserrat"/>
                <a:sym typeface="Montserrat"/>
              </a:rPr>
            </a:b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Основные черты React;</a:t>
            </a:r>
            <a:br>
              <a:rPr lang="ru" sz="2800">
                <a:latin typeface="Montserrat"/>
                <a:ea typeface="Montserrat"/>
                <a:cs typeface="Montserrat"/>
                <a:sym typeface="Montserrat"/>
              </a:rPr>
            </a:b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Устанавливаем и настраиваем React;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139" name="Google Shape;139;p2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Сайт-приложение: сайт и одностраничное приложение ведут себя по-разному" id="274" name="Google Shape;274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40699" y="417563"/>
            <a:ext cx="7262602" cy="4308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4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Основные преимущества SPA, 1/2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1" name="Google Shape;281;p45"/>
          <p:cNvSpPr txBox="1"/>
          <p:nvPr>
            <p:ph idx="1" type="body"/>
          </p:nvPr>
        </p:nvSpPr>
        <p:spPr>
          <a:xfrm>
            <a:off x="457200" y="17490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не требуется server-side рендеринг;</a:t>
            </a:r>
            <a:br>
              <a:rPr lang="ru" sz="2800">
                <a:latin typeface="Montserrat"/>
                <a:ea typeface="Montserrat"/>
                <a:cs typeface="Montserrat"/>
                <a:sym typeface="Montserrat"/>
              </a:rPr>
            </a:b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сайт — это набор статических файлов, которые лежат на CDN;</a:t>
            </a:r>
            <a:br>
              <a:rPr lang="ru" sz="2800">
                <a:latin typeface="Montserrat"/>
                <a:ea typeface="Montserrat"/>
                <a:cs typeface="Montserrat"/>
                <a:sym typeface="Montserrat"/>
              </a:rPr>
            </a:b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нет затрат на масштабирование фронтенда;</a:t>
            </a:r>
            <a:endParaRPr sz="2800"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/>
          </a:p>
        </p:txBody>
      </p:sp>
      <p:sp>
        <p:nvSpPr>
          <p:cNvPr id="282" name="Google Shape;282;p4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6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Основные преимущества SPA, 2/2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9" name="Google Shape;289;p46"/>
          <p:cNvSpPr txBox="1"/>
          <p:nvPr>
            <p:ph idx="1" type="body"/>
          </p:nvPr>
        </p:nvSpPr>
        <p:spPr>
          <a:xfrm>
            <a:off x="457200" y="152520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код фронтенда локализован в одном проекте;</a:t>
            </a:r>
            <a:br>
              <a:rPr lang="ru" sz="2800">
                <a:latin typeface="Montserrat"/>
                <a:ea typeface="Montserrat"/>
                <a:cs typeface="Montserrat"/>
                <a:sym typeface="Montserrat"/>
              </a:rPr>
            </a:b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уменьшение затрат на разработку бэкенда;</a:t>
            </a:r>
            <a:br>
              <a:rPr lang="ru" sz="2800">
                <a:latin typeface="Montserrat"/>
                <a:ea typeface="Montserrat"/>
                <a:cs typeface="Montserrat"/>
                <a:sym typeface="Montserrat"/>
              </a:rPr>
            </a:b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уменьшение нагрузки на бэкенд.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0" name="Google Shape;290;p4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7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Основные черты React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7" name="Google Shape;297;p4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https://lh4.googleusercontent.com/YBmWkF4-3EejEWB9fARhvQ2JjauncIv1hNX6zb7JmITkPdF4y9zeCHpES6AYa3JGUi352vl1KY1cAL_yrmDvo80uc0zDt5u1rqkZPdeGdvlNOMv67TnMbuSDpJEUlgCzWXBMMsHu=s0" id="298" name="Google Shape;298;p4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81937" y="1121700"/>
            <a:ext cx="7580136" cy="3587125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8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Что такое React?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5" name="Google Shape;305;p48"/>
          <p:cNvSpPr txBox="1"/>
          <p:nvPr>
            <p:ph idx="1" type="body"/>
          </p:nvPr>
        </p:nvSpPr>
        <p:spPr>
          <a:xfrm>
            <a:off x="378271" y="1293316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92500" lnSpcReduction="10000"/>
          </a:bodyPr>
          <a:lstStyle/>
          <a:p>
            <a:pPr indent="195262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14285"/>
              <a:buNone/>
            </a:pPr>
            <a:r>
              <a:rPr b="1" lang="ru" sz="2800" u="sng">
                <a:latin typeface="Montserrat"/>
                <a:ea typeface="Montserrat"/>
                <a:cs typeface="Montserrat"/>
                <a:sym typeface="Montserrat"/>
              </a:rPr>
              <a:t>React</a:t>
            </a: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 — это декларативная, эффективная и гибкая JavaScript библиотека для создания пользовательских интерфейсов.</a:t>
            </a:r>
            <a:endParaRPr sz="2800"/>
          </a:p>
          <a:p>
            <a:pPr indent="195262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14285"/>
              <a:buNone/>
            </a:pPr>
            <a:r>
              <a:t/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195262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14285"/>
              <a:buNone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Ее разработала компания Facebook в 2013 году.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195262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  <a:p>
            <a:pPr indent="195262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ct val="106666"/>
              <a:buNone/>
            </a:pPr>
            <a:r>
              <a:rPr lang="ru" sz="3000">
                <a:latin typeface="Montserrat"/>
                <a:ea typeface="Montserrat"/>
                <a:cs typeface="Montserrat"/>
                <a:sym typeface="Montserrat"/>
              </a:rPr>
              <a:t>Документация: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06" name="Google Shape;306;p4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http://qrcoder.ru/code/?https%3A%2F%2Fru.reactjs.org%2F&amp;10&amp;0" id="307" name="Google Shape;307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82432" y="3375417"/>
            <a:ext cx="1768200" cy="1768200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fadeDir="5400000" kx="0" rotWithShape="0" algn="bl" stA="38000" stPos="0" sy="-100000" ky="0"/>
          </a:effectLst>
        </p:spPr>
      </p:pic>
    </p:spTree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9"/>
          <p:cNvSpPr txBox="1"/>
          <p:nvPr>
            <p:ph type="title"/>
          </p:nvPr>
        </p:nvSpPr>
        <p:spPr>
          <a:xfrm>
            <a:off x="500034" y="-53596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Почему библиотека?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4" name="Google Shape;314;p49"/>
          <p:cNvSpPr txBox="1"/>
          <p:nvPr>
            <p:ph idx="1" type="body"/>
          </p:nvPr>
        </p:nvSpPr>
        <p:spPr>
          <a:xfrm>
            <a:off x="-48406" y="915553"/>
            <a:ext cx="8229600" cy="41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103187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React ответственен только за представление (отрисовку) данных, поэтому, строго говоря, он </a:t>
            </a:r>
            <a:r>
              <a:rPr lang="ru" sz="26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не</a:t>
            </a: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" sz="26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является</a:t>
            </a: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ru" sz="2600">
                <a:solidFill>
                  <a:srgbClr val="FF0000"/>
                </a:solidFill>
                <a:latin typeface="Montserrat"/>
                <a:ea typeface="Montserrat"/>
                <a:cs typeface="Montserrat"/>
                <a:sym typeface="Montserrat"/>
              </a:rPr>
              <a:t>фреймворком</a:t>
            </a: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, но является </a:t>
            </a:r>
            <a:r>
              <a:rPr lang="ru" sz="260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rPr>
              <a:t>библиотекой</a:t>
            </a: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!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103187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Однако его часто называют фреймворком, потому что подразумевают еще и его экосистему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103187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Подробнее о разнице: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15" name="Google Shape;315;p4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http://qrcoder.ru/code/?https%3A%2F%2Fru.stackoverflow.com%2Fquestions%2F585432%2F%25D0%25A0%25D0%25B0%25D0%25B7%25D0%25BD%25D0%25B8%25D1%2586%25D0%25B0-%25D0%25BC%25D0%25B5%25D0%25B6%25D0%25B4%25D1%2583-%25D1%2584%25D1%2580%25D1%258D%25D0%25B9%25D0%25BC%25D0%25B2%25D0%25BE%25D1%2580%25D0%25BA%25D0%25BE%25D0%25BC-%25D0%25B1%25D0%25B8%25D0%25B1%25D0%25BB%25D0%25B8%25D0%25BE%25D1%2582%25D0%25B5%25D0%25BA%25D0%25BE%25D0%25B9-%25D0%25B8-api&amp;6&amp;0" id="316" name="Google Shape;316;p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0226" y="3490698"/>
            <a:ext cx="1550400" cy="1550400"/>
          </a:xfrm>
          <a:prstGeom prst="roundRect">
            <a:avLst>
              <a:gd fmla="val 8594" name="adj"/>
            </a:avLst>
          </a:prstGeom>
          <a:solidFill>
            <a:srgbClr val="ECECEC"/>
          </a:solidFill>
          <a:ln>
            <a:noFill/>
          </a:ln>
          <a:effectLst>
            <a:reflection blurRad="0" dir="5400000" dist="5000" endA="0" endPos="28000" fadeDir="5400000" kx="0" rotWithShape="0" algn="bl" stA="38000" stPos="0" sy="-100000" ky="0"/>
          </a:effectLst>
        </p:spPr>
      </p:pic>
    </p:spTree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0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Почему React?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3" name="Google Shape;323;p50"/>
          <p:cNvSpPr txBox="1"/>
          <p:nvPr>
            <p:ph idx="1" type="body"/>
          </p:nvPr>
        </p:nvSpPr>
        <p:spPr>
          <a:xfrm>
            <a:off x="457200" y="1192995"/>
            <a:ext cx="8229600" cy="38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048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▪"/>
            </a:pP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Компонентный подход;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▪"/>
            </a:pP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Удобный слой абстракции, не нужно работать с DOM напрямую;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▪"/>
            </a:pP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Можно использовать и на сервере, и при разработке мобильных приложений;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▪"/>
            </a:pP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Очень большое и активное сообщество;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600"/>
              <a:buFont typeface="Noto Sans Symbols"/>
              <a:buChar char="▪"/>
            </a:pPr>
            <a:r>
              <a:rPr lang="ru" sz="2600">
                <a:latin typeface="Montserrat"/>
                <a:ea typeface="Montserrat"/>
                <a:cs typeface="Montserrat"/>
                <a:sym typeface="Montserrat"/>
              </a:rPr>
              <a:t>Большой набор готовых расширений.</a:t>
            </a:r>
            <a:endParaRPr sz="26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4" name="Google Shape;324;p5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51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React на практике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p5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http://qrcoder.ru/code/?https%3A%2F%2Fnodejs.org%2Fen%2Fdownload%2F&amp;4&amp;0" id="332" name="Google Shape;332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71538" y="3536163"/>
            <a:ext cx="1500198" cy="1500198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pic>
        <p:nvPicPr>
          <p:cNvPr descr="https://inbenefit.com/wp-content/uploads/2017/04/%D0%97%D0%B0%D1%87%D0%B5%D0%BC-%D0%BD%D1%83%D0%B6%D0%B5%D0%BD-Node.js-.jpg" id="333" name="Google Shape;333;p5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28662" y="1071552"/>
            <a:ext cx="5242281" cy="2246317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51"/>
          <p:cNvSpPr txBox="1"/>
          <p:nvPr/>
        </p:nvSpPr>
        <p:spPr>
          <a:xfrm>
            <a:off x="3170890" y="3964791"/>
            <a:ext cx="5973110" cy="3924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ru" sz="28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https://nodejs.org/en/download/</a:t>
            </a:r>
            <a:endParaRPr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5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create-react-app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1" name="Google Shape;341;p5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42" name="Google Shape;34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4313" y="1335300"/>
            <a:ext cx="6755381" cy="3333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3"/>
          <p:cNvSpPr txBox="1"/>
          <p:nvPr>
            <p:ph type="title"/>
          </p:nvPr>
        </p:nvSpPr>
        <p:spPr>
          <a:xfrm>
            <a:off x="457196" y="2143062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Время лайвкодинга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8" name="Google Shape;348;p5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7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Что у нас есть?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6" name="Google Shape;146;p27"/>
          <p:cNvSpPr txBox="1"/>
          <p:nvPr>
            <p:ph idx="1" type="body"/>
          </p:nvPr>
        </p:nvSpPr>
        <p:spPr>
          <a:xfrm>
            <a:off x="428596" y="1982387"/>
            <a:ext cx="8229600" cy="514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▪"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CSS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7" name="Google Shape;147;p2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8" name="Google Shape;148;p27"/>
          <p:cNvSpPr txBox="1"/>
          <p:nvPr/>
        </p:nvSpPr>
        <p:spPr>
          <a:xfrm>
            <a:off x="428596" y="1339444"/>
            <a:ext cx="8229600" cy="514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▪"/>
            </a:pPr>
            <a:r>
              <a:rPr b="0" i="0" lang="ru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HTML</a:t>
            </a:r>
            <a:endParaRPr b="0" i="0" sz="3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49" name="Google Shape;149;p27"/>
          <p:cNvSpPr txBox="1"/>
          <p:nvPr/>
        </p:nvSpPr>
        <p:spPr>
          <a:xfrm>
            <a:off x="428596" y="2678907"/>
            <a:ext cx="8229600" cy="5143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Char char="▪"/>
            </a:pPr>
            <a:r>
              <a:rPr b="0" i="0" lang="ru" sz="32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JavaScript</a:t>
            </a:r>
            <a:endParaRPr b="0" i="0" sz="32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https://pbs.twimg.com/media/EUwD-l-XYAEvMRk.jpg" id="156" name="Google Shape;15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42383" y="830456"/>
            <a:ext cx="6459231" cy="3482602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</p:spTree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Библиотеки и фреймворки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3" name="Google Shape;163;p29"/>
          <p:cNvSpPr txBox="1"/>
          <p:nvPr>
            <p:ph idx="1" type="body"/>
          </p:nvPr>
        </p:nvSpPr>
        <p:spPr>
          <a:xfrm>
            <a:off x="457200" y="13525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175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React;</a:t>
            </a:r>
            <a:br>
              <a:rPr lang="ru" sz="2800">
                <a:latin typeface="Montserrat"/>
                <a:ea typeface="Montserrat"/>
                <a:cs typeface="Montserrat"/>
                <a:sym typeface="Montserrat"/>
              </a:rPr>
            </a:b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Vue;</a:t>
            </a:r>
            <a:br>
              <a:rPr lang="ru" sz="2800">
                <a:latin typeface="Montserrat"/>
                <a:ea typeface="Montserrat"/>
                <a:cs typeface="Montserrat"/>
                <a:sym typeface="Montserrat"/>
              </a:rPr>
            </a:b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Angular;</a:t>
            </a:r>
            <a:br>
              <a:rPr lang="ru" sz="2800">
                <a:latin typeface="Montserrat"/>
                <a:ea typeface="Montserrat"/>
                <a:cs typeface="Montserrat"/>
                <a:sym typeface="Montserrat"/>
              </a:rPr>
            </a:br>
            <a:endParaRPr sz="2800">
              <a:latin typeface="Montserrat"/>
              <a:ea typeface="Montserrat"/>
              <a:cs typeface="Montserrat"/>
              <a:sym typeface="Montserrat"/>
            </a:endParaRPr>
          </a:p>
          <a:p>
            <a:pPr indent="-3175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Noto Sans Symbols"/>
              <a:buChar char="▪"/>
            </a:pPr>
            <a:r>
              <a:rPr lang="ru" sz="2800">
                <a:latin typeface="Montserrat"/>
                <a:ea typeface="Montserrat"/>
                <a:cs typeface="Montserrat"/>
                <a:sym typeface="Montserrat"/>
              </a:rPr>
              <a:t>jQuery.</a:t>
            </a:r>
            <a:endParaRPr sz="28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4" name="Google Shape;164;p2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457200" y="53578"/>
            <a:ext cx="8229600" cy="857400"/>
          </a:xfrm>
          <a:prstGeom prst="rect">
            <a:avLst/>
          </a:prstGeom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jQuery legacy</a:t>
            </a:r>
            <a:endParaRPr/>
          </a:p>
        </p:txBody>
      </p:sp>
      <p:pic>
        <p:nvPicPr>
          <p:cNvPr id="170" name="Google Shape;170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5150" y="910975"/>
            <a:ext cx="3218827" cy="4070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Google Shape;171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87925" y="910975"/>
            <a:ext cx="4070050" cy="4070050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0"/>
          <p:cNvSpPr txBox="1"/>
          <p:nvPr/>
        </p:nvSpPr>
        <p:spPr>
          <a:xfrm>
            <a:off x="6102125" y="4589400"/>
            <a:ext cx="30000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lh3.googleusercontent.com/Rp5c4l8DfDUYxkpircnsSetycWlX1vtDAGrNcMnpbhoduQEbTSY9oxVsC2N8D7oCiXFDeUuohrH7x-0kGe-0J3pYYpUOlS0rl5BO3DUtbksDyjitWsV7jcOO0jPgHGHX5CWMk1YR=s0" id="178" name="Google Shape;178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12982" y="375028"/>
            <a:ext cx="6518053" cy="4393437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79" name="Google Shape;179;p3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s://lh5.googleusercontent.com/rr9hsJ0o3AUgXiRviW_mFK4htXnnsBxs-UETiW0cGfF_tEM-AkgFMstZk2Oi3hfYh23ZT1ML4UEo2wrGDSyeU2ZKfPT7yhXpzPeSbySfSldZvA8OIZwmqu2JkMzkkf3sikuCm4BS=s0" id="185" name="Google Shape;18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00021" y="776863"/>
            <a:ext cx="6343971" cy="3589759"/>
          </a:xfrm>
          <a:prstGeom prst="rect">
            <a:avLst/>
          </a:prstGeom>
          <a:noFill/>
          <a:ln>
            <a:noFill/>
          </a:ln>
          <a:effectLst>
            <a:outerShdw blurRad="292100" rotWithShape="0" algn="tl" dir="2700000" dist="139700">
              <a:srgbClr val="333333">
                <a:alpha val="64705"/>
              </a:srgbClr>
            </a:outerShdw>
          </a:effectLst>
        </p:spPr>
      </p:pic>
      <p:sp>
        <p:nvSpPr>
          <p:cNvPr id="186" name="Google Shape;186;p3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Montserrat"/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Реактивные фреймворки JavaScript</a:t>
            </a:r>
            <a:endParaRPr/>
          </a:p>
        </p:txBody>
      </p:sp>
      <p:sp>
        <p:nvSpPr>
          <p:cNvPr id="193" name="Google Shape;193;p33"/>
          <p:cNvSpPr txBox="1"/>
          <p:nvPr>
            <p:ph idx="1" type="body"/>
          </p:nvPr>
        </p:nvSpPr>
        <p:spPr>
          <a:xfrm>
            <a:off x="406875" y="14920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921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Пусть бэкенд занимается только хранением, обработкой и безопасностью данных, а всё остальное поручим клиенту.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1397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Noto Sans Symbols"/>
              <a:buNone/>
            </a:pPr>
            <a:r>
              <a:t/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292100" lvl="0" marL="34290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oto Sans Symbols"/>
              <a:buChar char="▪"/>
            </a:pPr>
            <a:r>
              <a:rPr lang="ru" sz="2400">
                <a:latin typeface="Montserrat"/>
                <a:ea typeface="Montserrat"/>
                <a:cs typeface="Montserrat"/>
                <a:sym typeface="Montserrat"/>
              </a:rPr>
              <a:t>Дадим ему пачку данных и шаблон — набор инструкций по превращению данных в верстку.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4" name="Google Shape;194;p3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2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sz="24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Тема Office">
  <a:themeElements>
    <a:clrScheme name="Стандартная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